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3"/>
  </p:sldMasterIdLst>
  <p:notesMasterIdLst>
    <p:notesMasterId r:id="rId23"/>
  </p:notesMasterIdLst>
  <p:handoutMasterIdLst>
    <p:handoutMasterId r:id="rId24"/>
  </p:handoutMasterIdLst>
  <p:sldIdLst>
    <p:sldId id="16773670" r:id="rId4"/>
    <p:sldId id="2147479955" r:id="rId5"/>
    <p:sldId id="16773679" r:id="rId6"/>
    <p:sldId id="16776397" r:id="rId7"/>
    <p:sldId id="2147479956" r:id="rId8"/>
    <p:sldId id="2147479958" r:id="rId9"/>
    <p:sldId id="16776398" r:id="rId10"/>
    <p:sldId id="2147479960" r:id="rId11"/>
    <p:sldId id="2147479959" r:id="rId12"/>
    <p:sldId id="16773676" r:id="rId13"/>
    <p:sldId id="2147479961" r:id="rId14"/>
    <p:sldId id="16776440" r:id="rId15"/>
    <p:sldId id="2147479962" r:id="rId16"/>
    <p:sldId id="16773634" r:id="rId17"/>
    <p:sldId id="2147479963" r:id="rId18"/>
    <p:sldId id="2147479964" r:id="rId19"/>
    <p:sldId id="16776356" r:id="rId20"/>
    <p:sldId id="2147479965" r:id="rId21"/>
    <p:sldId id="16773624" r:id="rId22"/>
  </p:sldIdLst>
  <p:sldSz cx="12192000" cy="6858000"/>
  <p:notesSz cx="6858000" cy="9144000"/>
  <p:embeddedFontLs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SemiBold" panose="020B0706030804020204" pitchFamily="34" charset="0"/>
      <p:bold r:id="rId29"/>
      <p:boldItalic r:id="rId30"/>
    </p:embeddedFont>
    <p:embeddedFont>
      <p:font typeface="Segoe Sans Text" pitchFamily="2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3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12/4/2024 9:53 AM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t>12/4/2024 9:53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lnSpc>
        <a:spcPct val="90000"/>
      </a:lnSpc>
      <a:spcAft>
        <a:spcPts val="335"/>
      </a:spcAft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604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29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68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315" indent="-114935" algn="l" defTabSz="914400" rtl="0" eaLnBrk="1" latinLnBrk="0" hangingPunct="1">
      <a:lnSpc>
        <a:spcPct val="90000"/>
      </a:lnSpc>
      <a:spcAft>
        <a:spcPts val="335"/>
      </a:spcAft>
      <a:buFont typeface="Arial" panose="020B0604020202020204" pitchFamily="34" charset="0"/>
      <a:buChar char="•"/>
      <a:defRPr sz="88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12/4/2024 9:53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12/4/2024 9:53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79B9-79F7-F171-F27A-2660F1DC3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01E12-4E8E-4569-5E3D-8BD1336EB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8EF3E-AAE7-9CCA-0F0A-4B755B0E3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3BCB2-97D0-20E1-7017-80D15FB81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2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/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/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/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/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/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/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/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/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/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/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/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ounded Rectangle 2"/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ounded Rectangle 2"/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/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ounded Rectangle 2"/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ounded Rectangle 2"/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/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/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/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30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/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/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/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/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l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/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/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Rounded Rectangle 2"/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605" marR="0" lvl="0" indent="-14160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marL="0" marR="0" lvl="0" indent="0" defTabSz="93218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Rounded Rectangle 2"/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l="17350" t="12729" r="5539" b="1036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/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/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/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noAutofit/>
          </a:bodyPr>
          <a:lstStyle/>
          <a:p>
            <a:pPr marL="0" marR="0" lvl="0" indent="0" defTabSz="93218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 panose="020B0502040204020203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815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81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905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</a:defRPr>
            </a:lvl3pPr>
            <a:lvl4pPr marL="65214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2305" indent="0">
              <a:buNone/>
              <a:defRPr/>
            </a:lvl4pPr>
            <a:lvl5pPr marL="85598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52">
            <a:alphaModFix amt="0"/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hf sldNum="0" hdr="0" ftr="0" dt="0"/>
  <p:txStyles>
    <p:titleStyle>
      <a:lvl1pPr algn="l" defTabSz="932815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3280" marR="0" indent="-1809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4255" marR="0" indent="-168275" algn="l" defTabSz="93281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476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9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njarSoftdev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t.me/Akhmedov_Sanj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sanjar-akhmedov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390"/>
          </a:xfrm>
        </p:spPr>
        <p:txBody>
          <a:bodyPr/>
          <a:lstStyle/>
          <a:p>
            <a:r>
              <a:rPr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C# is awesome!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1979" y="4740610"/>
            <a:ext cx="3203638" cy="369332"/>
          </a:xfrm>
        </p:spPr>
        <p:txBody>
          <a:bodyPr/>
          <a:lstStyle/>
          <a:p>
            <a:r>
              <a:rPr lang="en-US" sz="2400" dirty="0">
                <a:latin typeface="Open Sans" panose="020B0606030504020204"/>
                <a:ea typeface="Open Sans" panose="020B0606030504020204"/>
                <a:cs typeface="Open Sans" panose="020B0606030504020204"/>
              </a:rPr>
              <a:t>Sanjar Akhmedov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623570"/>
            <a:ext cx="9997440" cy="628015"/>
          </a:xfrm>
        </p:spPr>
        <p:txBody>
          <a:bodyPr/>
          <a:lstStyle/>
          <a:p>
            <a:r>
              <a:rPr dirty="0">
                <a:sym typeface="+mn-ea"/>
              </a:rPr>
              <a:t>The field keyword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5480" y="1936750"/>
            <a:ext cx="9181465" cy="3805682"/>
          </a:xfrm>
        </p:spPr>
        <p:txBody>
          <a:bodyPr>
            <a:noAutofit/>
          </a:bodyPr>
          <a:lstStyle/>
          <a:p>
            <a:r>
              <a:rPr lang="en-US" altLang="en-US" dirty="0">
                <a:sym typeface="+mn-ea"/>
              </a:rPr>
              <a:t>C# 13 introduces the field keyword, which lets you access a property's backing field directly. </a:t>
            </a:r>
          </a:p>
          <a:p>
            <a:endParaRPr lang="en-US" altLang="en-US" dirty="0">
              <a:sym typeface="+mn-ea"/>
            </a:endParaRPr>
          </a:p>
          <a:p>
            <a:r>
              <a:rPr lang="en-US" altLang="en-US" dirty="0">
                <a:sym typeface="+mn-ea"/>
              </a:rPr>
              <a:t>This simplifies adding custom logic like validation, default values, computations without manually defining the backing field.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C5F4-1954-A121-B7EF-0BF00398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8D2662-ACC1-2E9A-843B-27AD0C39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18" y="103041"/>
            <a:ext cx="8562364" cy="66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77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>
                <a:sym typeface="+mn-ea"/>
              </a:rPr>
              <a:t>New Lock Object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 dirty="0"/>
              <a:t>The new </a:t>
            </a:r>
            <a:r>
              <a:rPr lang="en-US" altLang="en-US" dirty="0" err="1"/>
              <a:t>System.Threading.Lock</a:t>
            </a:r>
            <a:r>
              <a:rPr lang="en-US" altLang="en-US" dirty="0"/>
              <a:t> in C# 13 makes thread synchronization easier and safer, helping your code run smoothly and reliably in multithreaded environments.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CDEAC-DB37-5757-358B-49CAC4DF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BE1D59-F236-A95E-C255-88689DAB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36" y="150366"/>
            <a:ext cx="5858727" cy="65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641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689864"/>
            <a:ext cx="8561387" cy="627830"/>
          </a:xfrm>
        </p:spPr>
        <p:txBody>
          <a:bodyPr/>
          <a:lstStyle/>
          <a:p>
            <a:r>
              <a:rPr lang="en-US" dirty="0"/>
              <a:t>Partial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613" y="2058866"/>
            <a:ext cx="7646987" cy="2220525"/>
          </a:xfrm>
        </p:spPr>
        <p:txBody>
          <a:bodyPr/>
          <a:lstStyle/>
          <a:p>
            <a:r>
              <a:rPr lang="en-US" dirty="0"/>
              <a:t>Partial properties split class implementation across files, making code modular and easier to manage.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32C7-513A-0F1F-AB96-19AC859A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AE22B7-33A1-00D4-682E-7441412D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18794"/>
            <a:ext cx="9723120" cy="3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40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44CCE-9294-41AA-C8EC-621526DD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69954FA2-70AC-98EA-838E-1CFDE68C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50" y="120319"/>
            <a:ext cx="7734099" cy="66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70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/>
          <p:cNvSpPr/>
          <p:nvPr/>
        </p:nvSpPr>
        <p:spPr>
          <a:xfrm>
            <a:off x="1567543" y="3026518"/>
            <a:ext cx="9056914" cy="3291985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/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Demo repository</a:t>
            </a:r>
          </a:p>
        </p:txBody>
      </p:sp>
      <p:pic>
        <p:nvPicPr>
          <p:cNvPr id="6" name="Picture 5" descr="A qr code with a black background">
            <a:extLst>
              <a:ext uri="{FF2B5EF4-FFF2-40B4-BE49-F238E27FC236}">
                <a16:creationId xmlns:a16="http://schemas.microsoft.com/office/drawing/2014/main" id="{E0906694-C835-0FDD-7B7C-805F4024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3476172"/>
            <a:ext cx="2740152" cy="2740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9F7FD-58CE-EE63-FE97-84C0CB05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55565359-9AEE-15B8-047D-517039C7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E0989D05-C89D-5A7D-91DE-4F24BC93A038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E79CCA9D-E842-C590-FCB8-9F336F7933CB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713919-A56A-56D5-ADE5-D3612725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1AAD71-4E34-6C59-CF28-222FD437052A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F28C3BEE-4EE9-8231-30F1-1F7EB29A5DE4}"/>
                </a:ext>
              </a:extLst>
            </p:cNvPr>
            <p:cNvSpPr txBox="1"/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D20B978E-BC55-E265-1CBF-A864E722C2A0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8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3F13E-C007-E5E5-1899-B8C02082AFAE}"/>
              </a:ext>
            </a:extLst>
          </p:cNvPr>
          <p:cNvSpPr txBox="1">
            <a:spLocks/>
          </p:cNvSpPr>
          <p:nvPr/>
        </p:nvSpPr>
        <p:spPr>
          <a:xfrm>
            <a:off x="579019" y="2824815"/>
            <a:ext cx="6323042" cy="30839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3280" marR="0" indent="-1809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4255" marR="0" indent="-168275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ym typeface="+mn-ea"/>
              </a:rPr>
              <a:t>Sanjar Akhmedov</a:t>
            </a:r>
          </a:p>
          <a:p>
            <a:pPr algn="l"/>
            <a:endParaRPr lang="en-US" sz="1400" dirty="0"/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Software Engineer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Silk Road Professionals</a:t>
            </a:r>
            <a:endParaRPr lang="en-US" sz="3600" dirty="0">
              <a:solidFill>
                <a:schemeClr val="bg2"/>
              </a:solidFill>
            </a:endParaRPr>
          </a:p>
          <a:p>
            <a:pPr algn="l"/>
            <a:r>
              <a:rPr lang="en-US" sz="3600" dirty="0">
                <a:solidFill>
                  <a:schemeClr val="bg2"/>
                </a:solidFill>
                <a:sym typeface="+mn-ea"/>
              </a:rPr>
              <a:t>3 years of experience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4" name="Picture Placeholder 24" descr="A person in a white shirt&#10;&#10;Description automatically generated">
            <a:extLst>
              <a:ext uri="{FF2B5EF4-FFF2-40B4-BE49-F238E27FC236}">
                <a16:creationId xmlns:a16="http://schemas.microsoft.com/office/drawing/2014/main" id="{DDC05417-0FF4-9FE8-1AD2-0F2393DC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" b="207"/>
          <a:stretch>
            <a:fillRect/>
          </a:stretch>
        </p:blipFill>
        <p:spPr>
          <a:xfrm>
            <a:off x="7635120" y="452053"/>
            <a:ext cx="3401414" cy="3401414"/>
          </a:xfrm>
          <a:prstGeom prst="ellipse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217B993-56AA-2933-D40A-27E0FE1B9F55}"/>
              </a:ext>
            </a:extLst>
          </p:cNvPr>
          <p:cNvGrpSpPr/>
          <p:nvPr/>
        </p:nvGrpSpPr>
        <p:grpSpPr>
          <a:xfrm>
            <a:off x="8088122" y="4202058"/>
            <a:ext cx="3127029" cy="1679893"/>
            <a:chOff x="593190" y="4578035"/>
            <a:chExt cx="3127029" cy="1679893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784A8335-772B-53DF-7A89-8985C7210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578035"/>
              <a:ext cx="455691" cy="45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E3CF56-E2A7-4BB9-539C-10131836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90" y="5203528"/>
              <a:ext cx="455692" cy="45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EB5628FF-A296-F1BC-91C6-C0788549B8F7}"/>
                </a:ext>
              </a:extLst>
            </p:cNvPr>
            <p:cNvSpPr txBox="1"/>
            <p:nvPr/>
          </p:nvSpPr>
          <p:spPr>
            <a:xfrm>
              <a:off x="1065291" y="4621214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6"/>
                </a:rPr>
                <a:t>Akhmedov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_Sanjar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1DF2EFFF-09C5-2529-DC8B-E156981E8DFC}"/>
                </a:ext>
              </a:extLst>
            </p:cNvPr>
            <p:cNvSpPr txBox="1"/>
            <p:nvPr/>
          </p:nvSpPr>
          <p:spPr>
            <a:xfrm>
              <a:off x="1065291" y="5246708"/>
              <a:ext cx="2654928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7"/>
                </a:rPr>
                <a:t>/Akhmedov_Sanjar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799DDF12-5E84-53D2-4EEA-D4256010B366}"/>
                </a:ext>
              </a:extLst>
            </p:cNvPr>
            <p:cNvSpPr txBox="1"/>
            <p:nvPr/>
          </p:nvSpPr>
          <p:spPr>
            <a:xfrm>
              <a:off x="1029642" y="5894708"/>
              <a:ext cx="2511960" cy="36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en-US" b="1" u="sng" dirty="0">
                  <a:solidFill>
                    <a:schemeClr val="accent5">
                      <a:lumMod val="60000"/>
                      <a:lumOff val="40000"/>
                    </a:schemeClr>
                  </a:solidFill>
                  <a:hlinkClick r:id="rId8"/>
                </a:rPr>
                <a:t>SanjarSoftdev</a:t>
              </a:r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0750296A-6EDC-77C8-EA73-C723CE36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9" y="453457"/>
            <a:ext cx="3977861" cy="780983"/>
          </a:xfrm>
        </p:spPr>
        <p:txBody>
          <a:bodyPr/>
          <a:lstStyle/>
          <a:p>
            <a:pPr algn="l"/>
            <a:r>
              <a:rPr lang="en-US" sz="5400" dirty="0"/>
              <a:t>About me</a:t>
            </a:r>
          </a:p>
        </p:txBody>
      </p:sp>
      <p:pic>
        <p:nvPicPr>
          <p:cNvPr id="15" name="Picture 14" descr="A white cat with a black background&#10;&#10;Description automatically generated">
            <a:extLst>
              <a:ext uri="{FF2B5EF4-FFF2-40B4-BE49-F238E27FC236}">
                <a16:creationId xmlns:a16="http://schemas.microsoft.com/office/drawing/2014/main" id="{63FD14FB-54AC-7B09-5C26-E8EC8747C3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122" y="5453045"/>
            <a:ext cx="455693" cy="4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>
          <a:xfrm>
            <a:off x="5144297" y="1714695"/>
            <a:ext cx="5173276" cy="492443"/>
          </a:xfrm>
        </p:spPr>
        <p:txBody>
          <a:bodyPr/>
          <a:lstStyle/>
          <a:p>
            <a:r>
              <a:rPr lang="en-US" sz="3200" b="1" dirty="0">
                <a:sym typeface="+mn-ea"/>
              </a:rPr>
              <a:t>Params Collections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>
          <a:xfrm>
            <a:off x="5144297" y="24810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New link methods</a:t>
            </a:r>
            <a:endParaRPr lang="en-US" sz="3200" b="1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9"/>
          </p:nvPr>
        </p:nvSpPr>
        <p:spPr>
          <a:xfrm>
            <a:off x="5144297" y="32474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ym typeface="+mn-ea"/>
              </a:rPr>
              <a:t>The field keyword</a:t>
            </a:r>
            <a:endParaRPr lang="en-US" sz="3200" b="1" i="0" dirty="0">
              <a:solidFill>
                <a:srgbClr val="E6E6E6"/>
              </a:solidFill>
              <a:effectLst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51"/>
          </p:nvPr>
        </p:nvSpPr>
        <p:spPr>
          <a:xfrm>
            <a:off x="5144297" y="40138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dirty="0">
                <a:solidFill>
                  <a:srgbClr val="E6E6E6"/>
                </a:solidFill>
                <a:effectLst/>
                <a:sym typeface="+mn-ea"/>
              </a:rPr>
              <a:t>New Lock Object</a:t>
            </a:r>
            <a:endParaRPr lang="en-US" sz="3200" b="1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2"/>
          </p:nvPr>
        </p:nvSpPr>
        <p:spPr>
          <a:xfrm>
            <a:off x="5144297" y="4780295"/>
            <a:ext cx="5173276" cy="492443"/>
          </a:xfrm>
        </p:spPr>
        <p:txBody>
          <a:bodyPr/>
          <a:lstStyle/>
          <a:p>
            <a:pPr algn="l">
              <a:spcBef>
                <a:spcPts val="2400"/>
              </a:spcBef>
              <a:spcAft>
                <a:spcPts val="900"/>
              </a:spcAft>
            </a:pPr>
            <a:r>
              <a:rPr lang="en-US" sz="3200" b="1" i="0" dirty="0">
                <a:solidFill>
                  <a:srgbClr val="E6E6E6"/>
                </a:solidFill>
                <a:effectLst/>
              </a:rPr>
              <a:t>Partial properties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481330"/>
            <a:ext cx="10557510" cy="628015"/>
          </a:xfrm>
        </p:spPr>
        <p:txBody>
          <a:bodyPr/>
          <a:lstStyle/>
          <a:p>
            <a:r>
              <a:rPr dirty="0">
                <a:sym typeface="+mn-ea"/>
              </a:rPr>
              <a:t>Params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2289810"/>
            <a:ext cx="7803515" cy="1969770"/>
          </a:xfrm>
        </p:spPr>
        <p:txBody>
          <a:bodyPr wrap="square"/>
          <a:lstStyle/>
          <a:p>
            <a:r>
              <a:rPr lang="en-US" altLang="en-US"/>
              <a:t>Starting with C# 13, the params modifier supports any collection type that implements IEnumerable&lt;T&gt;, not just arrays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">
            <a:extLst>
              <a:ext uri="{FF2B5EF4-FFF2-40B4-BE49-F238E27FC236}">
                <a16:creationId xmlns:a16="http://schemas.microsoft.com/office/drawing/2014/main" id="{28EB5770-B7F0-ECA1-8E4F-9323F1DB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41" y="108889"/>
            <a:ext cx="10279717" cy="66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85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CAD0-86B2-08AA-F5B9-4BEC9737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">
            <a:extLst>
              <a:ext uri="{FF2B5EF4-FFF2-40B4-BE49-F238E27FC236}">
                <a16:creationId xmlns:a16="http://schemas.microsoft.com/office/drawing/2014/main" id="{2F7CC64E-A241-B90C-83D6-9A45627A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0" y="153664"/>
            <a:ext cx="11276280" cy="65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07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508000"/>
            <a:ext cx="8966200" cy="628015"/>
          </a:xfrm>
        </p:spPr>
        <p:txBody>
          <a:bodyPr/>
          <a:lstStyle/>
          <a:p>
            <a:r>
              <a:rPr dirty="0">
                <a:sym typeface="+mn-ea"/>
              </a:rPr>
              <a:t>New link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930" y="1885315"/>
            <a:ext cx="8694420" cy="1969770"/>
          </a:xfrm>
        </p:spPr>
        <p:txBody>
          <a:bodyPr wrap="square"/>
          <a:lstStyle/>
          <a:p>
            <a:r>
              <a:rPr lang="en-US" altLang="en-US"/>
              <a:t>Introducing new methods: CountBy, AggregateBy, and Index. These methods boost performance and simplify common data tasks.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D306-AD2C-C8B4-0F20-773D5538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302D80-13F4-E005-F181-EE74D263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3" y="62417"/>
            <a:ext cx="9817633" cy="67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9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94AA-4C91-A42F-0E22-184277DB4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de">
            <a:extLst>
              <a:ext uri="{FF2B5EF4-FFF2-40B4-BE49-F238E27FC236}">
                <a16:creationId xmlns:a16="http://schemas.microsoft.com/office/drawing/2014/main" id="{CED0ABC7-B84C-21E0-613A-69F3B8E1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" y="1403674"/>
            <a:ext cx="11487912" cy="40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46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/>
</ds:datastoreItem>
</file>

<file path=customXml/itemProps2.xml><?xml version="1.0" encoding="utf-8"?>
<ds:datastoreItem xmlns:ds="http://schemas.openxmlformats.org/officeDocument/2006/customXml" ds:itemID="{4CB54934-7202-4998-B9DC-3328E9A9B84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261</Words>
  <Application>Microsoft Office PowerPoint</Application>
  <PresentationFormat>Widescreen</PresentationFormat>
  <Paragraphs>42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Segoe Sans Text</vt:lpstr>
      <vt:lpstr>Wingdings</vt:lpstr>
      <vt:lpstr>Open Sans</vt:lpstr>
      <vt:lpstr>Open Sans SemiBold</vt:lpstr>
      <vt:lpstr>Calibri</vt:lpstr>
      <vt:lpstr>Segoe UI</vt:lpstr>
      <vt:lpstr>Arial</vt:lpstr>
      <vt:lpstr>Azure 2023 Template</vt:lpstr>
      <vt:lpstr>C# is awesome!</vt:lpstr>
      <vt:lpstr>About me</vt:lpstr>
      <vt:lpstr>PowerPoint Presentation</vt:lpstr>
      <vt:lpstr>Params Collections</vt:lpstr>
      <vt:lpstr>PowerPoint Presentation</vt:lpstr>
      <vt:lpstr>PowerPoint Presentation</vt:lpstr>
      <vt:lpstr>New link methods</vt:lpstr>
      <vt:lpstr>PowerPoint Presentation</vt:lpstr>
      <vt:lpstr>PowerPoint Presentation</vt:lpstr>
      <vt:lpstr>The field keyword</vt:lpstr>
      <vt:lpstr>PowerPoint Presentation</vt:lpstr>
      <vt:lpstr>New Lock Object</vt:lpstr>
      <vt:lpstr>PowerPoint Presentation</vt:lpstr>
      <vt:lpstr>Partial properties</vt:lpstr>
      <vt:lpstr>PowerPoint Presentation</vt:lpstr>
      <vt:lpstr>PowerPoint Presentation</vt:lpstr>
      <vt:lpstr>Demo repository</vt:lpstr>
      <vt:lpstr>Get .NET 9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2024-10-07T23:57:00Z</dcterms:created>
  <dcterms:modified xsi:type="dcterms:W3CDTF">2024-12-04T05:10:30Z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7C9165D95629436B984B456F6A4F957B_12</vt:lpwstr>
  </property>
  <property fmtid="{D5CDD505-2E9C-101B-9397-08002B2CF9AE}" pid="3" name="KSOProductBuildVer">
    <vt:lpwstr>1033-12.2.0.18911</vt:lpwstr>
  </property>
</Properties>
</file>